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83" r:id="rId6"/>
    <p:sldId id="269" r:id="rId7"/>
    <p:sldId id="265" r:id="rId8"/>
    <p:sldId id="267" r:id="rId9"/>
    <p:sldId id="266" r:id="rId10"/>
    <p:sldId id="285" r:id="rId11"/>
    <p:sldId id="284" r:id="rId12"/>
    <p:sldId id="268" r:id="rId13"/>
    <p:sldId id="264" r:id="rId14"/>
    <p:sldId id="281" r:id="rId15"/>
    <p:sldId id="288" r:id="rId16"/>
    <p:sldId id="280" r:id="rId17"/>
    <p:sldId id="271" r:id="rId18"/>
    <p:sldId id="276" r:id="rId19"/>
    <p:sldId id="272" r:id="rId20"/>
    <p:sldId id="273" r:id="rId21"/>
    <p:sldId id="275" r:id="rId22"/>
    <p:sldId id="279" r:id="rId23"/>
    <p:sldId id="287" r:id="rId24"/>
    <p:sldId id="277" r:id="rId25"/>
    <p:sldId id="286" r:id="rId26"/>
    <p:sldId id="282" r:id="rId27"/>
    <p:sldId id="278" r:id="rId28"/>
  </p:sldIdLst>
  <p:sldSz cx="12192000" cy="6858000"/>
  <p:notesSz cx="6858000" cy="9144000"/>
  <p:embeddedFontLst>
    <p:embeddedFont>
      <p:font typeface="Arial Rounded MT Bold" panose="020F0704030504030204" pitchFamily="34" charset="0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도현" panose="020B0600000101010101" pitchFamily="50" charset="-127"/>
      <p:regular r:id="rId32"/>
    </p:embeddedFont>
    <p:embeddedFont>
      <p:font typeface="배달의민족 연성" panose="020B0600000101010101" pitchFamily="50" charset="-127"/>
      <p:regular r:id="rId33"/>
    </p:embeddedFont>
    <p:embeddedFont>
      <p:font typeface="배달의민족 을지로체 TTF" panose="020B0600000101010101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2D6094"/>
    <a:srgbClr val="C0C0C0"/>
    <a:srgbClr val="365BA5"/>
    <a:srgbClr val="6D8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3C684-1820-4D6C-A942-40F190084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BB57DC-0A71-48CB-8A8C-03255F387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15981-2A75-4189-A7C2-53874CC6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DA289C-33F6-4DDE-8A02-B9F458AC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25D4F-213E-4004-BC99-87E3FEC4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1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4686B-AFB5-4DBE-AD15-AF18FEC1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3AD6BC-1DA6-4096-8084-23E6688C8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E95DB7-CBC3-4252-BAAA-DAE4C8D4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030D86-B56D-43AE-AF74-396E4B2D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C98F1-3567-4FAF-9FA2-EA5D6A27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01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2AA0A7-EBEB-48A1-8412-CF64D1EB13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3C042F-D9E6-496E-B563-062C520A4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11EA9E-848F-4DF2-B442-A3E40402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D60C2-F4C3-4494-8BCA-AC339668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BF23A-054A-4F1C-B740-3DF3E2A3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0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746CF-C6C8-406A-8287-D0DFDDFF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FF2C8-978F-491F-BA28-6B0CC516B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DCDF7-49F5-48BC-9371-BACA5F41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FAAF7-2A47-4695-BCF5-B3F58178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20867-0A1C-4F68-B6C8-30129DE2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3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5255A-7945-422F-B2F4-35685D2B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5FEAD9-9E53-4319-B84A-3844DB0F2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AEA30-F222-499B-BD31-7AA53942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457F2-C88E-4960-9992-2280EC9F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23A19-D3C0-4C8B-9A3E-A5179430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6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31967-FD71-4013-950A-02660C76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8DC69-31EE-43F6-BEF1-6A73F6234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740530-C41D-49E2-BAD7-053AF6074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32C05-8DE9-4BB2-889F-CE46C4AB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63A36D-25D0-4C02-8EB8-AD90AE60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26417-B851-4A32-9480-7E8553F5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1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7C544-5A26-4AE0-9E09-0FB843AFD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0D008-4974-4481-8D2F-81A0A1908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33232D-8A31-4A60-8FF1-1CE1C9CD1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C2E38-6737-461F-A28B-4E6E4EAAD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EB1C04-363B-461A-BB33-FD70D283C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3517D8-C2C6-4E40-8C09-45EA411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C3B5AA-EFE8-4BB9-8D42-269A822F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8F9B86-13F4-4155-85A3-E820017E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1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3DF5B-66C9-40A6-A8AE-B5AA47CC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8B774A-63D9-4559-BB66-36D75A60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AC4C69-5223-418C-8B68-E2DB3229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CB5581-03F4-475D-B963-806CDA4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420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F3A761-006D-49C3-ADAA-EFB8BCAE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16A607-FFBD-4C4E-B0F5-EBB978A2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B935A0-6922-4E3E-BFF2-696AC34E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8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BA6AD-7709-4E57-8987-2256E2FD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BCC13-8326-4402-88E9-AE3E0974B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1B8BBD-265F-4155-9322-445E7DA10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AA22C-3383-49AC-A05F-DBAC6D48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7007BD-A3FD-4EF7-8DFB-9308169F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A475CA-1BB8-4F89-9456-00E7157F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8952-55CD-4089-BE86-FE7359F6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2ADD3E-22E5-4D19-9A03-AB84A6503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2D675-C177-457E-8023-172400174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C7CB0-B15C-4ADA-AFC8-18DA9723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CC9C7F-C38A-4C6A-92D8-69156AAA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C3C30E-9863-4FF3-B263-DB61D110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4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F8185C-40AD-4B3A-AFD7-1BC9E36B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2D75E7-F34D-4875-8C91-7166C9FFE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97C5BD-57C0-44AD-BA84-E6C33AAEF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3D57C-7BD7-4B4D-82AB-DE5CF859887E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CD778-3DEB-425E-B682-C5B7BF41C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B84185-BD62-408D-ACBC-31ECA8BF2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423DE-575B-4F89-AA36-97D2E1C45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2.wdp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59092-7AD9-48ED-8858-34C14082CBDF}"/>
              </a:ext>
            </a:extLst>
          </p:cNvPr>
          <p:cNvSpPr txBox="1"/>
          <p:nvPr/>
        </p:nvSpPr>
        <p:spPr>
          <a:xfrm>
            <a:off x="3199693" y="4258319"/>
            <a:ext cx="5373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“</a:t>
            </a:r>
            <a:endParaRPr lang="ko-KR" altLang="en-US" sz="6000" dirty="0">
              <a:solidFill>
                <a:schemeClr val="accent1">
                  <a:lumMod val="40000"/>
                  <a:lumOff val="6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91F00-879E-428D-A5BE-B95F33BE970A}"/>
              </a:ext>
            </a:extLst>
          </p:cNvPr>
          <p:cNvSpPr txBox="1"/>
          <p:nvPr/>
        </p:nvSpPr>
        <p:spPr>
          <a:xfrm>
            <a:off x="8454978" y="4253455"/>
            <a:ext cx="5373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”</a:t>
            </a:r>
            <a:endParaRPr lang="ko-KR" altLang="en-US" sz="6000" dirty="0">
              <a:solidFill>
                <a:schemeClr val="accent1">
                  <a:lumMod val="40000"/>
                  <a:lumOff val="6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B64EA-7E39-412A-8280-0A99A5B49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15" b="18278"/>
          <a:stretch/>
        </p:blipFill>
        <p:spPr>
          <a:xfrm>
            <a:off x="5288508" y="175684"/>
            <a:ext cx="1631761" cy="99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41DAA-F31A-4BC5-BD91-E4E053A8F691}"/>
              </a:ext>
            </a:extLst>
          </p:cNvPr>
          <p:cNvSpPr txBox="1"/>
          <p:nvPr/>
        </p:nvSpPr>
        <p:spPr>
          <a:xfrm>
            <a:off x="3254197" y="5728784"/>
            <a:ext cx="570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언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택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트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시 대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 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단 골 관 계 를   형 성 하 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836ED-A998-4EC9-839A-8C59BD1C11E1}"/>
              </a:ext>
            </a:extLst>
          </p:cNvPr>
          <p:cNvSpPr txBox="1"/>
          <p:nvPr/>
        </p:nvSpPr>
        <p:spPr>
          <a:xfrm>
            <a:off x="3566300" y="4703661"/>
            <a:ext cx="5059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4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왔 </a:t>
            </a:r>
            <a:r>
              <a:rPr lang="ko-KR" altLang="en-US" sz="4400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니</a:t>
            </a:r>
            <a:r>
              <a:rPr lang="ko-KR" altLang="en-US" sz="4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4400" b="1" dirty="0">
                <a:latin typeface="+mj-lt"/>
              </a:rPr>
              <a:t>? (</a:t>
            </a:r>
            <a:r>
              <a:rPr lang="en-US" altLang="ko-KR" sz="4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What need</a:t>
            </a:r>
            <a:r>
              <a:rPr lang="en-US" altLang="ko-KR" sz="4400" b="1" dirty="0">
                <a:latin typeface="+mj-lt"/>
              </a:rPr>
              <a:t>?)</a:t>
            </a:r>
            <a:endParaRPr lang="ko-KR" altLang="en-US" sz="4400" b="1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DD9D2E-F6A1-44DC-B52E-E35E3BAF8464}"/>
              </a:ext>
            </a:extLst>
          </p:cNvPr>
          <p:cNvSpPr/>
          <p:nvPr/>
        </p:nvSpPr>
        <p:spPr>
          <a:xfrm>
            <a:off x="2983610" y="2611807"/>
            <a:ext cx="6617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rgbClr val="00B0F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A I  </a:t>
            </a:r>
            <a:r>
              <a:rPr lang="ko-KR" altLang="en-US" sz="3600" dirty="0">
                <a:solidFill>
                  <a:srgbClr val="00B0F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기 반  </a:t>
            </a:r>
            <a:r>
              <a:rPr lang="en-US" altLang="ko-KR" sz="3600" dirty="0">
                <a:solidFill>
                  <a:srgbClr val="00B0F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C R M  S O L U T I O N</a:t>
            </a:r>
            <a:endParaRPr lang="ko-KR" alt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68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혈액암으로 떠난 딸 만난 엄마…침체 VR 돌파구는 휴머니즘? - 중앙일보">
            <a:extLst>
              <a:ext uri="{FF2B5EF4-FFF2-40B4-BE49-F238E27FC236}">
                <a16:creationId xmlns:a16="http://schemas.microsoft.com/office/drawing/2014/main" id="{E9EC524D-4110-466B-BD32-85EDE69F8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08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500E97-1125-4B52-A45E-A233E5B2BD75}"/>
              </a:ext>
            </a:extLst>
          </p:cNvPr>
          <p:cNvSpPr/>
          <p:nvPr/>
        </p:nvSpPr>
        <p:spPr>
          <a:xfrm>
            <a:off x="2610374" y="578840"/>
            <a:ext cx="6971252" cy="7885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DB1B4-690C-4232-A861-B78D162243CD}"/>
              </a:ext>
            </a:extLst>
          </p:cNvPr>
          <p:cNvSpPr txBox="1"/>
          <p:nvPr/>
        </p:nvSpPr>
        <p:spPr>
          <a:xfrm>
            <a:off x="2744762" y="750004"/>
            <a:ext cx="6824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[834 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 [</a:t>
            </a:r>
            <a:r>
              <a:rPr lang="ko-KR" altLang="en-US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특집 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VR </a:t>
            </a:r>
            <a:r>
              <a:rPr lang="ko-KR" altLang="en-US" sz="2400" dirty="0" err="1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휴먼다큐멘터리</a:t>
            </a:r>
            <a:r>
              <a:rPr lang="en-US" altLang="ko-KR" sz="2400" dirty="0">
                <a:solidFill>
                  <a:srgbClr val="F2F2F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800" dirty="0">
                <a:solidFill>
                  <a:srgbClr val="F2F2F2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너를 만났다</a:t>
            </a:r>
            <a:endParaRPr lang="ko-KR" altLang="en-US" sz="2400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79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4136169" y="750004"/>
            <a:ext cx="391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친절한 </a:t>
            </a:r>
            <a:r>
              <a:rPr lang="ko-KR" altLang="en-US" sz="24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언택트라이프의</a:t>
            </a:r>
            <a:r>
              <a:rPr lang="ko-KR" altLang="en-US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시작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3A36B66-3064-41D8-9780-15BCD9D2299C}"/>
              </a:ext>
            </a:extLst>
          </p:cNvPr>
          <p:cNvGrpSpPr/>
          <p:nvPr/>
        </p:nvGrpSpPr>
        <p:grpSpPr>
          <a:xfrm>
            <a:off x="2327275" y="1511968"/>
            <a:ext cx="7537450" cy="5133975"/>
            <a:chOff x="2327275" y="1511968"/>
            <a:chExt cx="7537450" cy="5133975"/>
          </a:xfrm>
        </p:grpSpPr>
        <p:pic>
          <p:nvPicPr>
            <p:cNvPr id="3078" name="Picture 6" descr="Blank puzzle ppt templates Free PPT Backgrounds for your ...">
              <a:extLst>
                <a:ext uri="{FF2B5EF4-FFF2-40B4-BE49-F238E27FC236}">
                  <a16:creationId xmlns:a16="http://schemas.microsoft.com/office/drawing/2014/main" id="{F36055A7-CF0F-405F-A5AB-A5ED0962D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275" y="1511968"/>
              <a:ext cx="7537450" cy="513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3CD403-D9B9-4F72-BA0A-F8B7C9FB2EB1}"/>
                </a:ext>
              </a:extLst>
            </p:cNvPr>
            <p:cNvSpPr txBox="1"/>
            <p:nvPr/>
          </p:nvSpPr>
          <p:spPr>
            <a:xfrm rot="20175820">
              <a:off x="7093690" y="3653446"/>
              <a:ext cx="20633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단골관계 형성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9B441C-5A7A-4603-85F7-3BDC4BE157FE}"/>
                </a:ext>
              </a:extLst>
            </p:cNvPr>
            <p:cNvSpPr txBox="1"/>
            <p:nvPr/>
          </p:nvSpPr>
          <p:spPr>
            <a:xfrm rot="2211279">
              <a:off x="3784363" y="2754779"/>
              <a:ext cx="1757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인건비 절감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90BF5E-881C-4A7A-A718-6BEC7A05F558}"/>
                </a:ext>
              </a:extLst>
            </p:cNvPr>
            <p:cNvSpPr txBox="1"/>
            <p:nvPr/>
          </p:nvSpPr>
          <p:spPr>
            <a:xfrm rot="18439302">
              <a:off x="2669474" y="4029837"/>
              <a:ext cx="17572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서비스시간 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감소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ED3174-BEE6-45B9-9CDF-68ACBE3D9C78}"/>
                </a:ext>
              </a:extLst>
            </p:cNvPr>
            <p:cNvSpPr txBox="1"/>
            <p:nvPr/>
          </p:nvSpPr>
          <p:spPr>
            <a:xfrm rot="2039946">
              <a:off x="4178664" y="5567510"/>
              <a:ext cx="2052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대기시간 감소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927C9B-C3E8-4CB5-B6BA-2CE51069ED65}"/>
                </a:ext>
              </a:extLst>
            </p:cNvPr>
            <p:cNvSpPr txBox="1"/>
            <p:nvPr/>
          </p:nvSpPr>
          <p:spPr>
            <a:xfrm rot="18536445">
              <a:off x="2374624" y="2285276"/>
              <a:ext cx="1757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26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54DC4C-C75A-4251-B349-430A6615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r="16654"/>
          <a:stretch/>
        </p:blipFill>
        <p:spPr>
          <a:xfrm>
            <a:off x="5864173" y="4240494"/>
            <a:ext cx="2503055" cy="18985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2139628" y="750004"/>
            <a:ext cx="7912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단골을 알아보고 맞춤 서비스를 제공해 주는 키오스크 </a:t>
            </a:r>
            <a:r>
              <a:rPr lang="en-US" altLang="ko-KR" sz="2400" dirty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</a:t>
            </a:r>
            <a:endParaRPr lang="ko-KR" altLang="en-US" sz="2400" dirty="0">
              <a:solidFill>
                <a:srgbClr val="92D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058ECA3-4C96-4648-B17A-95EB4AFD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51" y="2038508"/>
            <a:ext cx="2107377" cy="2107377"/>
          </a:xfrm>
          <a:prstGeom prst="rect">
            <a:avLst/>
          </a:prstGeom>
        </p:spPr>
      </p:pic>
      <p:pic>
        <p:nvPicPr>
          <p:cNvPr id="2056" name="Picture 8" descr="키오스크, 일러스트, 불편함 (어두운표정), 정보격차 (컨셉), 디지털 ...">
            <a:extLst>
              <a:ext uri="{FF2B5EF4-FFF2-40B4-BE49-F238E27FC236}">
                <a16:creationId xmlns:a16="http://schemas.microsoft.com/office/drawing/2014/main" id="{98F97AE4-47A0-4162-9AFC-A1864F4D5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/>
          <a:stretch/>
        </p:blipFill>
        <p:spPr bwMode="auto">
          <a:xfrm>
            <a:off x="0" y="1622990"/>
            <a:ext cx="4804229" cy="523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D9BB4D-363B-4647-8C37-0552D6A9F3EA}"/>
              </a:ext>
            </a:extLst>
          </p:cNvPr>
          <p:cNvSpPr txBox="1"/>
          <p:nvPr/>
        </p:nvSpPr>
        <p:spPr>
          <a:xfrm>
            <a:off x="8781114" y="2967335"/>
            <a:ext cx="2539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FACE</a:t>
            </a:r>
            <a:r>
              <a:rPr lang="ko-KR" altLang="en-US" sz="2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2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DETECTION</a:t>
            </a:r>
            <a:endParaRPr lang="ko-KR" altLang="en-US" sz="2400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38C951-0C8D-4186-A51B-9306913897FD}"/>
              </a:ext>
            </a:extLst>
          </p:cNvPr>
          <p:cNvSpPr txBox="1"/>
          <p:nvPr/>
        </p:nvSpPr>
        <p:spPr>
          <a:xfrm>
            <a:off x="8645244" y="4773344"/>
            <a:ext cx="2811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RECOMMENDATION</a:t>
            </a:r>
          </a:p>
          <a:p>
            <a:pPr algn="ctr"/>
            <a:r>
              <a:rPr lang="en-US" altLang="ko-KR" sz="2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ALGORITHM</a:t>
            </a:r>
            <a:endParaRPr lang="ko-KR" altLang="en-US" sz="2400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A5B363-96F7-4790-A26E-11AFA8D9DF54}"/>
              </a:ext>
            </a:extLst>
          </p:cNvPr>
          <p:cNvSpPr/>
          <p:nvPr/>
        </p:nvSpPr>
        <p:spPr>
          <a:xfrm>
            <a:off x="5370374" y="1622991"/>
            <a:ext cx="6364426" cy="4815910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19A84BD-425D-49DF-A626-1249AC32E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0647" y="1208814"/>
            <a:ext cx="1659389" cy="16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59092-7AD9-48ED-8858-34C14082CBDF}"/>
              </a:ext>
            </a:extLst>
          </p:cNvPr>
          <p:cNvSpPr txBox="1"/>
          <p:nvPr/>
        </p:nvSpPr>
        <p:spPr>
          <a:xfrm>
            <a:off x="3199693" y="4258319"/>
            <a:ext cx="5373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“</a:t>
            </a:r>
            <a:endParaRPr lang="ko-KR" altLang="en-US" sz="6000" dirty="0">
              <a:solidFill>
                <a:schemeClr val="accent1">
                  <a:lumMod val="40000"/>
                  <a:lumOff val="6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91F00-879E-428D-A5BE-B95F33BE970A}"/>
              </a:ext>
            </a:extLst>
          </p:cNvPr>
          <p:cNvSpPr txBox="1"/>
          <p:nvPr/>
        </p:nvSpPr>
        <p:spPr>
          <a:xfrm>
            <a:off x="8454978" y="4253455"/>
            <a:ext cx="5373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”</a:t>
            </a:r>
            <a:endParaRPr lang="ko-KR" altLang="en-US" sz="6000" dirty="0">
              <a:solidFill>
                <a:schemeClr val="accent1">
                  <a:lumMod val="40000"/>
                  <a:lumOff val="6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B64EA-7E39-412A-8280-0A99A5B49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15" b="18278"/>
          <a:stretch/>
        </p:blipFill>
        <p:spPr>
          <a:xfrm>
            <a:off x="5280119" y="175684"/>
            <a:ext cx="1631761" cy="99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41DAA-F31A-4BC5-BD91-E4E053A8F691}"/>
              </a:ext>
            </a:extLst>
          </p:cNvPr>
          <p:cNvSpPr txBox="1"/>
          <p:nvPr/>
        </p:nvSpPr>
        <p:spPr>
          <a:xfrm>
            <a:off x="3375551" y="5728784"/>
            <a:ext cx="5440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커 피  전 문 점</a:t>
            </a:r>
            <a:r>
              <a:rPr lang="en-US" altLang="ko-KR" sz="280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적 용  사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례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를  중 심 으 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836ED-A998-4EC9-839A-8C59BD1C11E1}"/>
              </a:ext>
            </a:extLst>
          </p:cNvPr>
          <p:cNvSpPr txBox="1"/>
          <p:nvPr/>
        </p:nvSpPr>
        <p:spPr>
          <a:xfrm>
            <a:off x="3566300" y="4703661"/>
            <a:ext cx="5059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4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왔 </a:t>
            </a:r>
            <a:r>
              <a:rPr lang="ko-KR" altLang="en-US" sz="4400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니</a:t>
            </a:r>
            <a:r>
              <a:rPr lang="ko-KR" altLang="en-US" sz="44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4400" b="1" dirty="0">
                <a:latin typeface="+mj-lt"/>
              </a:rPr>
              <a:t>? (</a:t>
            </a:r>
            <a:r>
              <a:rPr lang="en-US" altLang="ko-KR" sz="4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What need</a:t>
            </a:r>
            <a:r>
              <a:rPr lang="en-US" altLang="ko-KR" sz="4400" b="1" dirty="0">
                <a:latin typeface="+mj-lt"/>
              </a:rPr>
              <a:t>?)</a:t>
            </a:r>
            <a:endParaRPr lang="ko-KR" altLang="en-US" sz="4400" b="1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91C6EB-E5D3-4F0B-A71E-D4B237151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44" y="1314681"/>
            <a:ext cx="5204712" cy="29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50" name="Picture 6" descr="스타벅스의 공간 마케팅 | overview">
            <a:extLst>
              <a:ext uri="{FF2B5EF4-FFF2-40B4-BE49-F238E27FC236}">
                <a16:creationId xmlns:a16="http://schemas.microsoft.com/office/drawing/2014/main" id="{79326DC3-7045-4606-A0E3-593E5134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65" y="553850"/>
            <a:ext cx="9622069" cy="618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EC7E59-6E08-4ABC-8408-9F91ADD59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956" r="17126"/>
          <a:stretch/>
        </p:blipFill>
        <p:spPr>
          <a:xfrm>
            <a:off x="3376611" y="2022872"/>
            <a:ext cx="5438777" cy="876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4264142" y="2199578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일반적인 커피전문점의 상황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EB34451-152C-4C6E-8BF4-AF09D69B5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4447" r="86346"/>
          <a:stretch/>
        </p:blipFill>
        <p:spPr>
          <a:xfrm>
            <a:off x="3376611" y="2035654"/>
            <a:ext cx="887531" cy="8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6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3788317" y="2828835"/>
            <a:ext cx="4615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연 영 상</a:t>
            </a:r>
            <a:endParaRPr lang="ko-KR" altLang="en-US" sz="7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78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5413762" y="750028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시연영상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6F34A30D-8333-458D-A5AF-631BD60A9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4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4048805" y="750028"/>
            <a:ext cx="3712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왔니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?(What need?)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B9998D-D807-432A-BF8F-C504BE0B2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891" b="7782"/>
          <a:stretch/>
        </p:blipFill>
        <p:spPr>
          <a:xfrm>
            <a:off x="527450" y="2344599"/>
            <a:ext cx="1532973" cy="2168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CAAB06-2548-4319-8092-359988D1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" t="1901" b="1989"/>
          <a:stretch/>
        </p:blipFill>
        <p:spPr>
          <a:xfrm>
            <a:off x="2383123" y="1727653"/>
            <a:ext cx="3067478" cy="4339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523D6D-F761-492C-B81E-E2AA1AA815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858" r="618" b="899"/>
          <a:stretch/>
        </p:blipFill>
        <p:spPr>
          <a:xfrm>
            <a:off x="6096000" y="1704699"/>
            <a:ext cx="3067478" cy="4339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65BED-E020-4E97-8EA4-E69F8BE9C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" t="1916" r="1854" b="2341"/>
          <a:stretch/>
        </p:blipFill>
        <p:spPr>
          <a:xfrm>
            <a:off x="10131577" y="2344598"/>
            <a:ext cx="1532973" cy="2168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272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A3F4FC95-81D6-4121-B567-CF702342B2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57979" y="2226424"/>
            <a:ext cx="3076041" cy="30760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4336544" y="750028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 MECHANISM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2EDA8B-6B02-410A-A9D6-A5AFA538B6F7}"/>
              </a:ext>
            </a:extLst>
          </p:cNvPr>
          <p:cNvGrpSpPr/>
          <p:nvPr/>
        </p:nvGrpSpPr>
        <p:grpSpPr>
          <a:xfrm>
            <a:off x="5188594" y="5302465"/>
            <a:ext cx="1631761" cy="1441235"/>
            <a:chOff x="5359704" y="4838699"/>
            <a:chExt cx="1814812" cy="15236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2092A33-5B58-43CA-8846-D3BA5F4AD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243" y="4838699"/>
              <a:ext cx="1269273" cy="126927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EDFD16-0F08-4B07-A117-747B1B10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704" y="5626099"/>
              <a:ext cx="736295" cy="73629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56B610B-4EE4-4B3D-A73A-9D2C4CBEE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64" y="3250245"/>
            <a:ext cx="1028395" cy="1028395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CA21F144-457A-4871-B9BF-00551E433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03" y="3250245"/>
            <a:ext cx="1028395" cy="1028395"/>
          </a:xfrm>
          <a:prstGeom prst="rect">
            <a:avLst/>
          </a:prstGeom>
        </p:spPr>
      </p:pic>
      <p:pic>
        <p:nvPicPr>
          <p:cNvPr id="17" name="그림 16" descr="시계이(가) 표시된 사진&#10;&#10;자동 생성된 설명">
            <a:extLst>
              <a:ext uri="{FF2B5EF4-FFF2-40B4-BE49-F238E27FC236}">
                <a16:creationId xmlns:a16="http://schemas.microsoft.com/office/drawing/2014/main" id="{C37D87FC-CB72-4E8A-9666-17B44EED69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40" y="3250246"/>
            <a:ext cx="1028395" cy="1028395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89CB567-F425-400D-9C23-2E047DD2B11C}"/>
              </a:ext>
            </a:extLst>
          </p:cNvPr>
          <p:cNvSpPr/>
          <p:nvPr/>
        </p:nvSpPr>
        <p:spPr>
          <a:xfrm>
            <a:off x="391886" y="1894114"/>
            <a:ext cx="11462657" cy="544871"/>
          </a:xfrm>
          <a:prstGeom prst="rightArrow">
            <a:avLst>
              <a:gd name="adj1" fmla="val 50000"/>
              <a:gd name="adj2" fmla="val 85961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AF5595-59AA-4C62-95F8-02F69955BB77}"/>
              </a:ext>
            </a:extLst>
          </p:cNvPr>
          <p:cNvSpPr txBox="1"/>
          <p:nvPr/>
        </p:nvSpPr>
        <p:spPr>
          <a:xfrm>
            <a:off x="888193" y="1712294"/>
            <a:ext cx="137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CUSTOMER </a:t>
            </a:r>
          </a:p>
          <a:p>
            <a:pPr algn="ctr"/>
            <a:r>
              <a:rPr lang="en-US" altLang="ko-KR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ARRIVAL</a:t>
            </a:r>
            <a:endParaRPr lang="ko-KR" altLang="en-US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1A5398-A600-4F13-8023-AF252B740290}"/>
              </a:ext>
            </a:extLst>
          </p:cNvPr>
          <p:cNvSpPr txBox="1"/>
          <p:nvPr/>
        </p:nvSpPr>
        <p:spPr>
          <a:xfrm>
            <a:off x="9259330" y="1693301"/>
            <a:ext cx="137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CUSTOMER </a:t>
            </a:r>
          </a:p>
          <a:p>
            <a:pPr algn="ctr"/>
            <a:r>
              <a:rPr lang="en-US" altLang="ko-KR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DISPOSE</a:t>
            </a:r>
            <a:endParaRPr lang="ko-KR" altLang="en-US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20E12BE-E958-44B5-AF2B-6908882B2F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015" b="18278"/>
          <a:stretch/>
        </p:blipFill>
        <p:spPr>
          <a:xfrm>
            <a:off x="5109008" y="1330039"/>
            <a:ext cx="163176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6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3653971" y="750028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왔니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?(What need?)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단골 알아보기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표지판이(가) 표시된 사진&#10;&#10;자동 생성된 설명">
            <a:extLst>
              <a:ext uri="{FF2B5EF4-FFF2-40B4-BE49-F238E27FC236}">
                <a16:creationId xmlns:a16="http://schemas.microsoft.com/office/drawing/2014/main" id="{9B221163-E9E6-4E7F-8544-6B1E766CD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36" y="2116155"/>
            <a:ext cx="1724444" cy="172444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7D776965-236A-42F1-88BD-D221FB2B5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8879" y="2116154"/>
            <a:ext cx="1896827" cy="189682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6542FA6-5C3D-4FF8-BA0D-4B0D99615D82}"/>
              </a:ext>
            </a:extLst>
          </p:cNvPr>
          <p:cNvSpPr/>
          <p:nvPr/>
        </p:nvSpPr>
        <p:spPr>
          <a:xfrm>
            <a:off x="6316429" y="2614863"/>
            <a:ext cx="2221601" cy="4497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0FC7AD7-7026-437F-B112-94B45A1E34C7}"/>
              </a:ext>
            </a:extLst>
          </p:cNvPr>
          <p:cNvSpPr/>
          <p:nvPr/>
        </p:nvSpPr>
        <p:spPr>
          <a:xfrm rot="5400000">
            <a:off x="8001716" y="4325860"/>
            <a:ext cx="1500160" cy="4497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9BEBA-AEF0-425E-81DC-B526AF8960B3}"/>
              </a:ext>
            </a:extLst>
          </p:cNvPr>
          <p:cNvSpPr txBox="1"/>
          <p:nvPr/>
        </p:nvSpPr>
        <p:spPr>
          <a:xfrm>
            <a:off x="8538030" y="5592732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정보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CA585FD-96A8-4F30-9A83-B1F17CB0CA0B}"/>
              </a:ext>
            </a:extLst>
          </p:cNvPr>
          <p:cNvSpPr/>
          <p:nvPr/>
        </p:nvSpPr>
        <p:spPr>
          <a:xfrm rot="16200000">
            <a:off x="9152426" y="4335878"/>
            <a:ext cx="1500161" cy="49165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C9601-C1F3-48CB-8CE6-F5A6D82DD0BA}"/>
              </a:ext>
            </a:extLst>
          </p:cNvPr>
          <p:cNvSpPr txBox="1"/>
          <p:nvPr/>
        </p:nvSpPr>
        <p:spPr>
          <a:xfrm>
            <a:off x="6616666" y="2307086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인코딩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C6CBDB-DD7B-49B0-AA41-E51EE1280AC6}"/>
              </a:ext>
            </a:extLst>
          </p:cNvPr>
          <p:cNvSpPr txBox="1"/>
          <p:nvPr/>
        </p:nvSpPr>
        <p:spPr>
          <a:xfrm>
            <a:off x="8269131" y="424293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5D769-8E94-4A1E-8B8F-9F8F2AF22B08}"/>
              </a:ext>
            </a:extLst>
          </p:cNvPr>
          <p:cNvSpPr txBox="1"/>
          <p:nvPr/>
        </p:nvSpPr>
        <p:spPr>
          <a:xfrm>
            <a:off x="9261946" y="4273928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업로드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65D0D8-D4EF-45F3-B4E7-5BC81F41D6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3" t="1901" b="1989"/>
          <a:stretch/>
        </p:blipFill>
        <p:spPr>
          <a:xfrm>
            <a:off x="682565" y="1512016"/>
            <a:ext cx="3067478" cy="433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897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3852437" y="750032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우리는 </a:t>
            </a:r>
            <a:r>
              <a:rPr lang="ko-KR" altLang="en-US" sz="2400" dirty="0" err="1">
                <a:solidFill>
                  <a:srgbClr val="365B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언택트</a:t>
            </a:r>
            <a:r>
              <a:rPr lang="ko-KR" altLang="en-US" sz="2400" dirty="0">
                <a:solidFill>
                  <a:srgbClr val="365B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살고 있다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이미지투데이 :: 통로이미지(주)">
            <a:extLst>
              <a:ext uri="{FF2B5EF4-FFF2-40B4-BE49-F238E27FC236}">
                <a16:creationId xmlns:a16="http://schemas.microsoft.com/office/drawing/2014/main" id="{AF8A58CF-574F-46A7-8270-A0CD17E13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2024"/>
            <a:ext cx="12192000" cy="53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645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3953427" y="750028"/>
            <a:ext cx="428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먹은 메뉴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 먹은 메뉴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554947-2648-4C3F-98AC-C20A257F01FF}"/>
              </a:ext>
            </a:extLst>
          </p:cNvPr>
          <p:cNvGrpSpPr/>
          <p:nvPr/>
        </p:nvGrpSpPr>
        <p:grpSpPr>
          <a:xfrm>
            <a:off x="4424449" y="2452820"/>
            <a:ext cx="7272978" cy="3095712"/>
            <a:chOff x="4424449" y="2390685"/>
            <a:chExt cx="7272978" cy="30957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E8E43-A87F-45E2-BF37-250CC2EF5168}"/>
                </a:ext>
              </a:extLst>
            </p:cNvPr>
            <p:cNvSpPr txBox="1"/>
            <p:nvPr/>
          </p:nvSpPr>
          <p:spPr>
            <a:xfrm>
              <a:off x="4424449" y="2390685"/>
              <a:ext cx="1757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00B0F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사용자 정보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7FADE929-4D99-4C46-8B17-5BC56FCD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20817" y="3053415"/>
              <a:ext cx="1896827" cy="1896827"/>
            </a:xfrm>
            <a:prstGeom prst="rect">
              <a:avLst/>
            </a:prstGeom>
          </p:spPr>
        </p:pic>
        <p:pic>
          <p:nvPicPr>
            <p:cNvPr id="11" name="그림 10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65B13A4F-4BC7-4796-8BE5-4BC92817A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715" y="2390685"/>
              <a:ext cx="3095712" cy="3095712"/>
            </a:xfrm>
            <a:prstGeom prst="rect">
              <a:avLst/>
            </a:prstGeom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2BC471EA-8DA8-44D1-BE0F-3D45B7F15915}"/>
                </a:ext>
              </a:extLst>
            </p:cNvPr>
            <p:cNvSpPr/>
            <p:nvPr/>
          </p:nvSpPr>
          <p:spPr>
            <a:xfrm>
              <a:off x="6769768" y="3701449"/>
              <a:ext cx="1500750" cy="449705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BB62C41-18B4-414C-9A95-E2C4E1EA6E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0" t="847" r="717" b="287"/>
          <a:stretch/>
        </p:blipFill>
        <p:spPr>
          <a:xfrm>
            <a:off x="532673" y="1502164"/>
            <a:ext cx="3159397" cy="4599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992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5364870" y="750028"/>
            <a:ext cx="146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메뉴</a:t>
            </a:r>
          </a:p>
        </p:txBody>
      </p:sp>
      <p:pic>
        <p:nvPicPr>
          <p:cNvPr id="3" name="그림 2" descr="테이블, 컵, 커피, 앉아있는이(가) 표시된 사진&#10;&#10;자동 생성된 설명">
            <a:extLst>
              <a:ext uri="{FF2B5EF4-FFF2-40B4-BE49-F238E27FC236}">
                <a16:creationId xmlns:a16="http://schemas.microsoft.com/office/drawing/2014/main" id="{DA792202-5021-42E1-901D-B11179EA2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152" y="1311794"/>
            <a:ext cx="1632069" cy="170279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4D69C22-7F90-45AC-9518-B371D9A033ED}"/>
              </a:ext>
            </a:extLst>
          </p:cNvPr>
          <p:cNvSpPr/>
          <p:nvPr/>
        </p:nvSpPr>
        <p:spPr>
          <a:xfrm rot="19800000">
            <a:off x="6639991" y="2440799"/>
            <a:ext cx="2221601" cy="4497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테이블, 컵, 앉아있는, 실내이(가) 표시된 사진&#10;&#10;자동 생성된 설명">
            <a:extLst>
              <a:ext uri="{FF2B5EF4-FFF2-40B4-BE49-F238E27FC236}">
                <a16:creationId xmlns:a16="http://schemas.microsoft.com/office/drawing/2014/main" id="{52834CC8-8CD7-4A66-A0D4-443D6925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585" y="4631802"/>
            <a:ext cx="1632069" cy="170279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0F72EA1-E07D-4679-AFA6-0DEF3877B8FC}"/>
              </a:ext>
            </a:extLst>
          </p:cNvPr>
          <p:cNvSpPr/>
          <p:nvPr/>
        </p:nvSpPr>
        <p:spPr>
          <a:xfrm rot="1800000" flipH="1">
            <a:off x="6631425" y="4756632"/>
            <a:ext cx="2221601" cy="4497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225A7742-43F8-44FF-A963-44C0583BC538}"/>
              </a:ext>
            </a:extLst>
          </p:cNvPr>
          <p:cNvSpPr/>
          <p:nvPr/>
        </p:nvSpPr>
        <p:spPr>
          <a:xfrm rot="5400000">
            <a:off x="9453620" y="3651823"/>
            <a:ext cx="1445130" cy="449705"/>
          </a:xfrm>
          <a:prstGeom prst="leftRightArrow">
            <a:avLst>
              <a:gd name="adj1" fmla="val 27615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1C7BB-AC20-4AA4-A715-24020E3E4772}"/>
              </a:ext>
            </a:extLst>
          </p:cNvPr>
          <p:cNvSpPr txBox="1"/>
          <p:nvPr/>
        </p:nvSpPr>
        <p:spPr>
          <a:xfrm>
            <a:off x="9853019" y="36920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6AC48-7103-47F4-97F8-537CE4776571}"/>
              </a:ext>
            </a:extLst>
          </p:cNvPr>
          <p:cNvSpPr txBox="1"/>
          <p:nvPr/>
        </p:nvSpPr>
        <p:spPr>
          <a:xfrm>
            <a:off x="7388052" y="2162082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029F1F-4373-4A76-A808-A1113C904324}"/>
              </a:ext>
            </a:extLst>
          </p:cNvPr>
          <p:cNvSpPr txBox="1"/>
          <p:nvPr/>
        </p:nvSpPr>
        <p:spPr>
          <a:xfrm>
            <a:off x="7411595" y="5283143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C6CDB-5CB7-46B1-9D9A-5B7E9210D312}"/>
              </a:ext>
            </a:extLst>
          </p:cNvPr>
          <p:cNvSpPr txBox="1"/>
          <p:nvPr/>
        </p:nvSpPr>
        <p:spPr>
          <a:xfrm>
            <a:off x="4424449" y="245282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정보</a:t>
            </a: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9BDEB21D-9C49-4C6B-AE62-29774E1F8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817" y="3115550"/>
            <a:ext cx="1896827" cy="18968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ACF525-C64B-45F1-8D86-931017078C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858" r="618" b="899"/>
          <a:stretch/>
        </p:blipFill>
        <p:spPr>
          <a:xfrm>
            <a:off x="630323" y="1522123"/>
            <a:ext cx="3067478" cy="433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9536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4E741A-4EBC-431A-A290-531E3339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92" y="3541615"/>
            <a:ext cx="1390844" cy="13813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DEE5262-7AB6-4A07-92DE-A585ACBC7DB5}"/>
              </a:ext>
            </a:extLst>
          </p:cNvPr>
          <p:cNvSpPr/>
          <p:nvPr/>
        </p:nvSpPr>
        <p:spPr>
          <a:xfrm>
            <a:off x="1543311" y="1610894"/>
            <a:ext cx="91053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URL:</a:t>
            </a:r>
            <a:r>
              <a:rPr lang="ko-KR" altLang="en-US" sz="4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https://i02b101.p.ssafy.io/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0F9940-4996-4BC3-918F-2C04B7705D5E}"/>
              </a:ext>
            </a:extLst>
          </p:cNvPr>
          <p:cNvSpPr/>
          <p:nvPr/>
        </p:nvSpPr>
        <p:spPr>
          <a:xfrm>
            <a:off x="3148398" y="3939887"/>
            <a:ext cx="38635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접속 </a:t>
            </a:r>
            <a:r>
              <a:rPr lang="en-US" altLang="ko-KR" sz="4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QR</a:t>
            </a:r>
            <a:r>
              <a:rPr lang="ko-KR" altLang="en-US" sz="4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</a:t>
            </a:r>
            <a:r>
              <a:rPr lang="en-US" altLang="ko-KR" sz="4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endParaRPr lang="ko-KR" altLang="en-US" sz="4400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ECC18-08B4-41F4-9A9A-CF4458395F6E}"/>
              </a:ext>
            </a:extLst>
          </p:cNvPr>
          <p:cNvSpPr txBox="1"/>
          <p:nvPr/>
        </p:nvSpPr>
        <p:spPr>
          <a:xfrm>
            <a:off x="4092086" y="750028"/>
            <a:ext cx="4007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왔니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?(What need?)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결과물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6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C9CE65-78F4-45E0-B5C7-170C639F7410}"/>
              </a:ext>
            </a:extLst>
          </p:cNvPr>
          <p:cNvGrpSpPr/>
          <p:nvPr/>
        </p:nvGrpSpPr>
        <p:grpSpPr>
          <a:xfrm>
            <a:off x="277394" y="1921042"/>
            <a:ext cx="11637212" cy="3545000"/>
            <a:chOff x="227647" y="1921042"/>
            <a:chExt cx="11637212" cy="3545000"/>
          </a:xfrm>
        </p:grpSpPr>
        <p:pic>
          <p:nvPicPr>
            <p:cNvPr id="5" name="그림 4" descr="그리기, 플레이트이(가) 표시된 사진&#10;&#10;자동 생성된 설명">
              <a:extLst>
                <a:ext uri="{FF2B5EF4-FFF2-40B4-BE49-F238E27FC236}">
                  <a16:creationId xmlns:a16="http://schemas.microsoft.com/office/drawing/2014/main" id="{C60FCA7C-F2F8-43E5-B87E-BD193A0E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753" y="1921042"/>
              <a:ext cx="3545000" cy="3545000"/>
            </a:xfrm>
            <a:prstGeom prst="rect">
              <a:avLst/>
            </a:prstGeom>
          </p:spPr>
        </p:pic>
        <p:pic>
          <p:nvPicPr>
            <p:cNvPr id="8" name="그림 7" descr="표지판, 그리기이(가) 표시된 사진&#10;&#10;자동 생성된 설명">
              <a:extLst>
                <a:ext uri="{FF2B5EF4-FFF2-40B4-BE49-F238E27FC236}">
                  <a16:creationId xmlns:a16="http://schemas.microsoft.com/office/drawing/2014/main" id="{A0F42673-0810-45F8-81E4-B79D45A8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47" y="1921042"/>
              <a:ext cx="3545000" cy="3545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47C28F-CDD3-4A1D-A5D5-40D80106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859" y="1921042"/>
              <a:ext cx="3545000" cy="3545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B83578-F2CB-4442-B158-4AE25C2E053D}"/>
              </a:ext>
            </a:extLst>
          </p:cNvPr>
          <p:cNvSpPr txBox="1"/>
          <p:nvPr/>
        </p:nvSpPr>
        <p:spPr>
          <a:xfrm>
            <a:off x="4382230" y="750028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결제 단계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커스터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마이징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36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외식업 '메뉴잇”, 실제 인건비 감소 효과 이슈 - 월간원예">
            <a:extLst>
              <a:ext uri="{FF2B5EF4-FFF2-40B4-BE49-F238E27FC236}">
                <a16:creationId xmlns:a16="http://schemas.microsoft.com/office/drawing/2014/main" id="{08B34C9D-9544-45AB-8262-1240D8172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7303"/>
          <a:stretch/>
        </p:blipFill>
        <p:spPr bwMode="auto">
          <a:xfrm>
            <a:off x="3228032" y="2384879"/>
            <a:ext cx="4161138" cy="271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하나시스 올인원 셀프 결제 키오스크(KIOSK), 다양한 옵션 돋보여 ...">
            <a:extLst>
              <a:ext uri="{FF2B5EF4-FFF2-40B4-BE49-F238E27FC236}">
                <a16:creationId xmlns:a16="http://schemas.microsoft.com/office/drawing/2014/main" id="{931B786B-5B98-4EE2-BE4B-EF5DC258E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6" r="52321"/>
          <a:stretch/>
        </p:blipFill>
        <p:spPr bwMode="auto">
          <a:xfrm>
            <a:off x="305428" y="1124542"/>
            <a:ext cx="2733648" cy="523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view: The Samsung Galaxy S20 will be the primary 5G telephone ...">
            <a:extLst>
              <a:ext uri="{FF2B5EF4-FFF2-40B4-BE49-F238E27FC236}">
                <a16:creationId xmlns:a16="http://schemas.microsoft.com/office/drawing/2014/main" id="{12E89D41-2781-4ECD-94F9-2170F1BF0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/>
          <a:stretch/>
        </p:blipFill>
        <p:spPr bwMode="auto">
          <a:xfrm>
            <a:off x="7578126" y="2384880"/>
            <a:ext cx="4406900" cy="27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72D3C5E-238D-4FF8-B5D9-FB5289973F4D}"/>
              </a:ext>
            </a:extLst>
          </p:cNvPr>
          <p:cNvSpPr/>
          <p:nvPr/>
        </p:nvSpPr>
        <p:spPr>
          <a:xfrm>
            <a:off x="7683500" y="1803400"/>
            <a:ext cx="3784600" cy="3784600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FD3F7-DF68-4968-830F-4DF266CACFDB}"/>
              </a:ext>
            </a:extLst>
          </p:cNvPr>
          <p:cNvSpPr txBox="1"/>
          <p:nvPr/>
        </p:nvSpPr>
        <p:spPr>
          <a:xfrm>
            <a:off x="3792324" y="750028"/>
            <a:ext cx="4607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리소스의 투입없이 즉시 사용가능</a:t>
            </a:r>
          </a:p>
        </p:txBody>
      </p:sp>
    </p:spTree>
    <p:extLst>
      <p:ext uri="{BB962C8B-B14F-4D97-AF65-F5344CB8AC3E}">
        <p14:creationId xmlns:p14="http://schemas.microsoft.com/office/powerpoint/2010/main" val="183942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DD920B-34B5-47FA-B8C0-38399F1B5196}"/>
              </a:ext>
            </a:extLst>
          </p:cNvPr>
          <p:cNvGrpSpPr/>
          <p:nvPr/>
        </p:nvGrpSpPr>
        <p:grpSpPr>
          <a:xfrm>
            <a:off x="1748663" y="988168"/>
            <a:ext cx="2922833" cy="4881664"/>
            <a:chOff x="899472" y="1280073"/>
            <a:chExt cx="2922833" cy="488166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400729-86E1-442C-813E-FA018CC04CA2}"/>
                </a:ext>
              </a:extLst>
            </p:cNvPr>
            <p:cNvGrpSpPr/>
            <p:nvPr/>
          </p:nvGrpSpPr>
          <p:grpSpPr>
            <a:xfrm rot="16200000">
              <a:off x="327582" y="2667014"/>
              <a:ext cx="4079431" cy="2910015"/>
              <a:chOff x="884369" y="2034423"/>
              <a:chExt cx="4079431" cy="291001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F3D4892-BC4E-482C-A401-060C9466D8F7}"/>
                  </a:ext>
                </a:extLst>
              </p:cNvPr>
              <p:cNvGrpSpPr/>
              <p:nvPr/>
            </p:nvGrpSpPr>
            <p:grpSpPr>
              <a:xfrm>
                <a:off x="884369" y="2034423"/>
                <a:ext cx="4079431" cy="2910015"/>
                <a:chOff x="2327275" y="1492501"/>
                <a:chExt cx="7537450" cy="5376752"/>
              </a:xfrm>
            </p:grpSpPr>
            <p:pic>
              <p:nvPicPr>
                <p:cNvPr id="10" name="Picture 6" descr="Blank puzzle ppt templates Free PPT Backgrounds for your ...">
                  <a:extLst>
                    <a:ext uri="{FF2B5EF4-FFF2-40B4-BE49-F238E27FC236}">
                      <a16:creationId xmlns:a16="http://schemas.microsoft.com/office/drawing/2014/main" id="{B72F2938-5C9B-4E1D-BA33-402735EA03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7275" y="1511968"/>
                  <a:ext cx="7537450" cy="51339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254142D-86EA-48A2-AE77-1594667FC664}"/>
                    </a:ext>
                  </a:extLst>
                </p:cNvPr>
                <p:cNvSpPr txBox="1"/>
                <p:nvPr/>
              </p:nvSpPr>
              <p:spPr>
                <a:xfrm rot="20175820">
                  <a:off x="6961088" y="3602288"/>
                  <a:ext cx="2328586" cy="6255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배달의민족 을지로체 TTF" panose="020B0600000101010101" pitchFamily="50" charset="-127"/>
                      <a:ea typeface="배달의민족 을지로체 TTF" panose="020B0600000101010101" pitchFamily="50" charset="-127"/>
                    </a:rPr>
                    <a:t>단골관계 형성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FF468B2-017D-47D2-B0BB-0B51D5578B33}"/>
                    </a:ext>
                  </a:extLst>
                </p:cNvPr>
                <p:cNvSpPr txBox="1"/>
                <p:nvPr/>
              </p:nvSpPr>
              <p:spPr>
                <a:xfrm rot="5400000">
                  <a:off x="3836815" y="2811587"/>
                  <a:ext cx="2047213" cy="5686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인건비 절감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FB5551-BF3F-4771-8EB6-2033F889A2A7}"/>
                    </a:ext>
                  </a:extLst>
                </p:cNvPr>
                <p:cNvSpPr txBox="1"/>
                <p:nvPr/>
              </p:nvSpPr>
              <p:spPr>
                <a:xfrm rot="8100000">
                  <a:off x="2524475" y="3961966"/>
                  <a:ext cx="2047213" cy="9667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서비스시간 </a:t>
                  </a:r>
                  <a:endParaRPr lang="en-US" altLang="ko-KR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  <a:p>
                  <a:pPr algn="ctr"/>
                  <a:r>
                    <a:rPr lang="ko-KR" altLang="en-US" sz="14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감소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B21FD3-0B0E-433A-948D-9682BB162287}"/>
                    </a:ext>
                  </a:extLst>
                </p:cNvPr>
                <p:cNvSpPr txBox="1"/>
                <p:nvPr/>
              </p:nvSpPr>
              <p:spPr>
                <a:xfrm rot="5400000">
                  <a:off x="4082138" y="5401373"/>
                  <a:ext cx="2367089" cy="5686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대기시간 감소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612341-9D10-4F61-A4CE-9D65EC39E353}"/>
                    </a:ext>
                  </a:extLst>
                </p:cNvPr>
                <p:cNvSpPr txBox="1"/>
                <p:nvPr/>
              </p:nvSpPr>
              <p:spPr>
                <a:xfrm rot="7842054">
                  <a:off x="2229624" y="2231772"/>
                  <a:ext cx="2047213" cy="5686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데이터 확보</a:t>
                  </a:r>
                </a:p>
              </p:txBody>
            </p:sp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07D69E0-2FFB-46D4-8179-AEAD85D1C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5266" y="2386544"/>
                <a:ext cx="1616294" cy="1707880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DC308EF-BC7C-4B85-9B7E-A73395F52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95" b="90836" l="8458" r="94279">
                          <a14:foregroundMark x1="8955" y1="38275" x2="8955" y2="38275"/>
                          <a14:foregroundMark x1="94279" y1="33423" x2="94279" y2="33423"/>
                          <a14:foregroundMark x1="28358" y1="8895" x2="28358" y2="8895"/>
                          <a14:foregroundMark x1="40547" y1="90836" x2="40547" y2="908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586336">
              <a:off x="1620245" y="3136370"/>
              <a:ext cx="1623084" cy="158656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05859E-27F0-4A1F-87E9-0008C1CE3E66}"/>
                </a:ext>
              </a:extLst>
            </p:cNvPr>
            <p:cNvSpPr txBox="1"/>
            <p:nvPr/>
          </p:nvSpPr>
          <p:spPr>
            <a:xfrm>
              <a:off x="1735050" y="3798011"/>
              <a:ext cx="12602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단골관계 형성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C58E445-3936-4391-A843-6640DDE24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1015" b="18278"/>
            <a:stretch/>
          </p:blipFill>
          <p:spPr>
            <a:xfrm>
              <a:off x="899472" y="1280073"/>
              <a:ext cx="2801974" cy="1701006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B3BD4D5-D0A7-4824-BDEC-4D85DFCDC1FB}"/>
              </a:ext>
            </a:extLst>
          </p:cNvPr>
          <p:cNvGrpSpPr/>
          <p:nvPr/>
        </p:nvGrpSpPr>
        <p:grpSpPr>
          <a:xfrm>
            <a:off x="6565627" y="3251442"/>
            <a:ext cx="2798911" cy="795139"/>
            <a:chOff x="6285465" y="3475205"/>
            <a:chExt cx="2798911" cy="7951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ECF740-F497-4980-8222-04D2B55CF1CA}"/>
                </a:ext>
              </a:extLst>
            </p:cNvPr>
            <p:cNvSpPr txBox="1"/>
            <p:nvPr/>
          </p:nvSpPr>
          <p:spPr>
            <a:xfrm>
              <a:off x="7129995" y="3624013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매출신장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7B30691-A0DA-4CB0-9743-BFA3626FD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65" y="3475205"/>
              <a:ext cx="738910" cy="73891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54DE2B-1448-4F11-9BCF-7C7F7FBB9A4C}"/>
              </a:ext>
            </a:extLst>
          </p:cNvPr>
          <p:cNvGrpSpPr/>
          <p:nvPr/>
        </p:nvGrpSpPr>
        <p:grpSpPr>
          <a:xfrm>
            <a:off x="6565628" y="1461120"/>
            <a:ext cx="2798910" cy="789986"/>
            <a:chOff x="6285466" y="1403412"/>
            <a:chExt cx="2798910" cy="7899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87F516-C072-49D6-8F01-172EBDE20E08}"/>
                </a:ext>
              </a:extLst>
            </p:cNvPr>
            <p:cNvSpPr txBox="1"/>
            <p:nvPr/>
          </p:nvSpPr>
          <p:spPr>
            <a:xfrm>
              <a:off x="7129995" y="1547067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고객만족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E5D73DE-D6A4-4267-B21A-E1C7A70F1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66" y="1403412"/>
              <a:ext cx="738910" cy="73891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7B61850-6D65-4D7D-901F-FD8B928EB471}"/>
              </a:ext>
            </a:extLst>
          </p:cNvPr>
          <p:cNvGrpSpPr/>
          <p:nvPr/>
        </p:nvGrpSpPr>
        <p:grpSpPr>
          <a:xfrm>
            <a:off x="6565627" y="5046917"/>
            <a:ext cx="3831246" cy="738910"/>
            <a:chOff x="6285465" y="4989209"/>
            <a:chExt cx="3831246" cy="7389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6C4BC1-02A2-45A3-8E9D-A2CCFDC77C4C}"/>
                </a:ext>
              </a:extLst>
            </p:cNvPr>
            <p:cNvSpPr txBox="1"/>
            <p:nvPr/>
          </p:nvSpPr>
          <p:spPr>
            <a:xfrm>
              <a:off x="7129996" y="5071968"/>
              <a:ext cx="29867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외식업 활성화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D4514DA-2BF8-426D-B69B-F3F68FCF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65" y="4989209"/>
              <a:ext cx="738910" cy="738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968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79F399-5ACE-44FB-B6B6-34D0CEBD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49" y="2225927"/>
            <a:ext cx="1834184" cy="2447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9F8005-6AAF-4137-B1A5-8A8B2354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791" y="2225927"/>
            <a:ext cx="1838488" cy="2447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045A5D-682E-4D48-A7F0-23A23BC9D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238" y="2225928"/>
            <a:ext cx="1838488" cy="24474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F8B82C-5062-466E-AC68-40D93FC72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137" y="2231657"/>
            <a:ext cx="1834184" cy="2441759"/>
          </a:xfrm>
          <a:prstGeom prst="rect">
            <a:avLst/>
          </a:prstGeom>
        </p:spPr>
      </p:pic>
      <p:pic>
        <p:nvPicPr>
          <p:cNvPr id="16" name="그림 15" descr="사람, 정장, 의류, 넥타이이(가) 표시된 사진&#10;&#10;자동 생성된 설명">
            <a:extLst>
              <a:ext uri="{FF2B5EF4-FFF2-40B4-BE49-F238E27FC236}">
                <a16:creationId xmlns:a16="http://schemas.microsoft.com/office/drawing/2014/main" id="{05FFD794-7460-4A7D-AA43-721563996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4" y="2225927"/>
            <a:ext cx="1835617" cy="24474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CE08E6-9D6C-47B1-8B0E-1488A8BEFB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81" r="4296" b="3316"/>
          <a:stretch/>
        </p:blipFill>
        <p:spPr>
          <a:xfrm>
            <a:off x="8086179" y="2225927"/>
            <a:ext cx="1943202" cy="24474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1FC201-AA6E-4918-895F-EFE025964F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015" b="18278"/>
          <a:stretch/>
        </p:blipFill>
        <p:spPr>
          <a:xfrm>
            <a:off x="0" y="449705"/>
            <a:ext cx="1407740" cy="854603"/>
          </a:xfrm>
          <a:prstGeom prst="rect">
            <a:avLst/>
          </a:prstGeom>
        </p:spPr>
      </p:pic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D4271F9-D5FE-4504-A50B-C79C1A74C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02053"/>
              </p:ext>
            </p:extLst>
          </p:nvPr>
        </p:nvGraphicFramePr>
        <p:xfrm>
          <a:off x="184275" y="5113923"/>
          <a:ext cx="11823450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70575">
                  <a:extLst>
                    <a:ext uri="{9D8B030D-6E8A-4147-A177-3AD203B41FA5}">
                      <a16:colId xmlns:a16="http://schemas.microsoft.com/office/drawing/2014/main" val="936750481"/>
                    </a:ext>
                  </a:extLst>
                </a:gridCol>
                <a:gridCol w="1970575">
                  <a:extLst>
                    <a:ext uri="{9D8B030D-6E8A-4147-A177-3AD203B41FA5}">
                      <a16:colId xmlns:a16="http://schemas.microsoft.com/office/drawing/2014/main" val="3273569895"/>
                    </a:ext>
                  </a:extLst>
                </a:gridCol>
                <a:gridCol w="1970575">
                  <a:extLst>
                    <a:ext uri="{9D8B030D-6E8A-4147-A177-3AD203B41FA5}">
                      <a16:colId xmlns:a16="http://schemas.microsoft.com/office/drawing/2014/main" val="426895141"/>
                    </a:ext>
                  </a:extLst>
                </a:gridCol>
                <a:gridCol w="1970575">
                  <a:extLst>
                    <a:ext uri="{9D8B030D-6E8A-4147-A177-3AD203B41FA5}">
                      <a16:colId xmlns:a16="http://schemas.microsoft.com/office/drawing/2014/main" val="2748077942"/>
                    </a:ext>
                  </a:extLst>
                </a:gridCol>
                <a:gridCol w="1970575">
                  <a:extLst>
                    <a:ext uri="{9D8B030D-6E8A-4147-A177-3AD203B41FA5}">
                      <a16:colId xmlns:a16="http://schemas.microsoft.com/office/drawing/2014/main" val="1629920709"/>
                    </a:ext>
                  </a:extLst>
                </a:gridCol>
                <a:gridCol w="1970575">
                  <a:extLst>
                    <a:ext uri="{9D8B030D-6E8A-4147-A177-3AD203B41FA5}">
                      <a16:colId xmlns:a16="http://schemas.microsoft.com/office/drawing/2014/main" val="192757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손경수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박상원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이은규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신승호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조현욱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997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Back-end </a:t>
                      </a:r>
                      <a:r>
                        <a:rPr lang="ko-KR" altLang="en-US" dirty="0"/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M/L </a:t>
                      </a:r>
                      <a:r>
                        <a:rPr lang="ko-KR" altLang="en-US" dirty="0"/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Front-end </a:t>
                      </a:r>
                      <a:r>
                        <a:rPr lang="ko-KR" altLang="en-US" dirty="0"/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배포 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85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기획 및 </a:t>
                      </a:r>
                      <a:r>
                        <a:rPr lang="en-US" altLang="ko-KR" dirty="0"/>
                        <a:t>PM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Back-end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Front-end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M/L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Front-end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Back-end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8058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F618D67-B6EF-4063-9E2F-D5D5D2D32C70}"/>
              </a:ext>
            </a:extLst>
          </p:cNvPr>
          <p:cNvSpPr txBox="1"/>
          <p:nvPr/>
        </p:nvSpPr>
        <p:spPr>
          <a:xfrm>
            <a:off x="3944610" y="75002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왔니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?(What need?)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팀원소개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237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4B64EA-7E39-412A-8280-0A99A5B49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15" b="18278"/>
          <a:stretch/>
        </p:blipFill>
        <p:spPr>
          <a:xfrm>
            <a:off x="4816891" y="631557"/>
            <a:ext cx="2558218" cy="155302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8278669-2C49-420D-9A8C-8BADC5222068}"/>
              </a:ext>
            </a:extLst>
          </p:cNvPr>
          <p:cNvGrpSpPr/>
          <p:nvPr/>
        </p:nvGrpSpPr>
        <p:grpSpPr>
          <a:xfrm>
            <a:off x="3199694" y="2819177"/>
            <a:ext cx="5792612" cy="1219647"/>
            <a:chOff x="3199693" y="4253455"/>
            <a:chExt cx="5792612" cy="12196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059092-7AD9-48ED-8858-34C14082CBDF}"/>
                </a:ext>
              </a:extLst>
            </p:cNvPr>
            <p:cNvSpPr txBox="1"/>
            <p:nvPr/>
          </p:nvSpPr>
          <p:spPr>
            <a:xfrm>
              <a:off x="3199693" y="4258319"/>
              <a:ext cx="537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 Rounded MT Bold" panose="020F0704030504030204" pitchFamily="34" charset="0"/>
                </a:rPr>
                <a:t>“</a:t>
              </a:r>
              <a:endParaRPr lang="ko-KR" altLang="en-US" sz="6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B91F00-879E-428D-A5BE-B95F33BE970A}"/>
                </a:ext>
              </a:extLst>
            </p:cNvPr>
            <p:cNvSpPr txBox="1"/>
            <p:nvPr/>
          </p:nvSpPr>
          <p:spPr>
            <a:xfrm>
              <a:off x="8454978" y="4253455"/>
              <a:ext cx="537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 Rounded MT Bold" panose="020F0704030504030204" pitchFamily="34" charset="0"/>
                </a:rPr>
                <a:t>”</a:t>
              </a:r>
              <a:endParaRPr lang="ko-KR" altLang="en-US" sz="6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836ED-A998-4EC9-839A-8C59BD1C11E1}"/>
                </a:ext>
              </a:extLst>
            </p:cNvPr>
            <p:cNvSpPr txBox="1"/>
            <p:nvPr/>
          </p:nvSpPr>
          <p:spPr>
            <a:xfrm>
              <a:off x="3762671" y="4703661"/>
              <a:ext cx="46666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4400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 </a:t>
              </a:r>
              <a:r>
                <a:rPr lang="en-US" altLang="ko-KR" sz="4400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T H A N K   Y O U</a:t>
              </a:r>
              <a:endParaRPr lang="ko-KR" altLang="en-US" sz="4400" b="1" dirty="0">
                <a:latin typeface="+mj-lt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1CE76D-043B-4B7E-A01A-96AAADFB3D43}"/>
              </a:ext>
            </a:extLst>
          </p:cNvPr>
          <p:cNvSpPr/>
          <p:nvPr/>
        </p:nvSpPr>
        <p:spPr>
          <a:xfrm>
            <a:off x="3737022" y="4038824"/>
            <a:ext cx="4717958" cy="563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50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2400918" y="750028"/>
            <a:ext cx="7390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키오스크와 각종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대변할 수 있는 </a:t>
            </a:r>
            <a:r>
              <a:rPr lang="ko-KR" altLang="en-US" sz="2400" dirty="0" err="1">
                <a:solidFill>
                  <a:srgbClr val="365B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언택트</a:t>
            </a:r>
            <a:r>
              <a:rPr lang="ko-KR" altLang="en-US" sz="2400" dirty="0">
                <a:solidFill>
                  <a:srgbClr val="365B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시대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98" name="Picture 2" descr="키오스크, 일러스트, 불편함 (어두운표정), 정보격차 (컨셉), 디지털 ...">
            <a:extLst>
              <a:ext uri="{FF2B5EF4-FFF2-40B4-BE49-F238E27FC236}">
                <a16:creationId xmlns:a16="http://schemas.microsoft.com/office/drawing/2014/main" id="{DDC21BA3-B63C-436B-AD5A-CFC51CE0F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6"/>
          <a:stretch/>
        </p:blipFill>
        <p:spPr bwMode="auto">
          <a:xfrm>
            <a:off x="0" y="1512022"/>
            <a:ext cx="5262505" cy="53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스타벅스앱의 꽃, 사이렌오더">
            <a:extLst>
              <a:ext uri="{FF2B5EF4-FFF2-40B4-BE49-F238E27FC236}">
                <a16:creationId xmlns:a16="http://schemas.microsoft.com/office/drawing/2014/main" id="{9CC79EC0-44A8-431D-BB96-3058EF690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/>
          <a:stretch/>
        </p:blipFill>
        <p:spPr bwMode="auto">
          <a:xfrm>
            <a:off x="8826860" y="1512024"/>
            <a:ext cx="3365140" cy="534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모니터, 화면, 주차장, 다량이(가) 표시된 사진&#10;&#10;자동 생성된 설명">
            <a:extLst>
              <a:ext uri="{FF2B5EF4-FFF2-40B4-BE49-F238E27FC236}">
                <a16:creationId xmlns:a16="http://schemas.microsoft.com/office/drawing/2014/main" id="{CF808194-FF79-4F33-B311-92FFAC28B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8" b="14030"/>
          <a:stretch/>
        </p:blipFill>
        <p:spPr>
          <a:xfrm>
            <a:off x="5362112" y="1512020"/>
            <a:ext cx="3365140" cy="53459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F1C272-5008-43CB-B673-69DA1190CF96}"/>
              </a:ext>
            </a:extLst>
          </p:cNvPr>
          <p:cNvSpPr/>
          <p:nvPr/>
        </p:nvSpPr>
        <p:spPr>
          <a:xfrm>
            <a:off x="10515600" y="5029200"/>
            <a:ext cx="1612900" cy="17399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92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3313828" y="750028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키오스크를 중심으로 자세히 들여다보면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6CF752-E636-45B3-9923-2848F962E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8696" r="8496" b="12000"/>
          <a:stretch/>
        </p:blipFill>
        <p:spPr bwMode="auto">
          <a:xfrm>
            <a:off x="5702548" y="1989736"/>
            <a:ext cx="6489452" cy="486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4B72539-19F1-4948-ADB5-E69E12FA0B86}"/>
              </a:ext>
            </a:extLst>
          </p:cNvPr>
          <p:cNvCxnSpPr>
            <a:cxnSpLocks/>
          </p:cNvCxnSpPr>
          <p:nvPr/>
        </p:nvCxnSpPr>
        <p:spPr>
          <a:xfrm flipV="1">
            <a:off x="11342942" y="2732831"/>
            <a:ext cx="430439" cy="1036185"/>
          </a:xfrm>
          <a:prstGeom prst="straightConnector1">
            <a:avLst/>
          </a:prstGeom>
          <a:ln w="38100">
            <a:solidFill>
              <a:srgbClr val="2D6094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그래픽] 최저임금 인상 추이 | 연합뉴스">
            <a:extLst>
              <a:ext uri="{FF2B5EF4-FFF2-40B4-BE49-F238E27FC236}">
                <a16:creationId xmlns:a16="http://schemas.microsoft.com/office/drawing/2014/main" id="{44A39236-750A-4A8E-8AA4-A4089DFA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0"/>
          <a:stretch/>
        </p:blipFill>
        <p:spPr bwMode="auto">
          <a:xfrm>
            <a:off x="0" y="1989736"/>
            <a:ext cx="5702548" cy="486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2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3313828" y="750028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키오스크를 중심으로 자세히 들여다보면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6CF752-E636-45B3-9923-2848F962E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8696" r="8496" b="12000"/>
          <a:stretch/>
        </p:blipFill>
        <p:spPr bwMode="auto">
          <a:xfrm>
            <a:off x="5702548" y="1989736"/>
            <a:ext cx="6489452" cy="486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4B72539-19F1-4948-ADB5-E69E12FA0B86}"/>
              </a:ext>
            </a:extLst>
          </p:cNvPr>
          <p:cNvCxnSpPr>
            <a:cxnSpLocks/>
          </p:cNvCxnSpPr>
          <p:nvPr/>
        </p:nvCxnSpPr>
        <p:spPr>
          <a:xfrm flipV="1">
            <a:off x="11342942" y="2732831"/>
            <a:ext cx="430439" cy="1036185"/>
          </a:xfrm>
          <a:prstGeom prst="straightConnector1">
            <a:avLst/>
          </a:prstGeom>
          <a:ln w="38100">
            <a:solidFill>
              <a:srgbClr val="2D6094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그래픽] 최저임금 인상 추이 | 연합뉴스">
            <a:extLst>
              <a:ext uri="{FF2B5EF4-FFF2-40B4-BE49-F238E27FC236}">
                <a16:creationId xmlns:a16="http://schemas.microsoft.com/office/drawing/2014/main" id="{44A39236-750A-4A8E-8AA4-A4089DFA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0"/>
          <a:stretch/>
        </p:blipFill>
        <p:spPr bwMode="auto">
          <a:xfrm>
            <a:off x="0" y="1989736"/>
            <a:ext cx="5702548" cy="486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E19FCC-2B2F-4CC2-86A8-9B2F258D53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1B54400-78A3-408B-A395-B90B090DD2BA}"/>
              </a:ext>
            </a:extLst>
          </p:cNvPr>
          <p:cNvGrpSpPr/>
          <p:nvPr/>
        </p:nvGrpSpPr>
        <p:grpSpPr>
          <a:xfrm>
            <a:off x="150825" y="1572139"/>
            <a:ext cx="11890349" cy="3713722"/>
            <a:chOff x="124383" y="2484119"/>
            <a:chExt cx="11890349" cy="37137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64F34F2-9C4D-48C8-B736-B59D6D647568}"/>
                </a:ext>
              </a:extLst>
            </p:cNvPr>
            <p:cNvSpPr/>
            <p:nvPr/>
          </p:nvSpPr>
          <p:spPr>
            <a:xfrm>
              <a:off x="124383" y="2484119"/>
              <a:ext cx="3713722" cy="371372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인건비</a:t>
              </a:r>
              <a:endPara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4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절감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9595D0-582B-4188-89FC-9F97B735939C}"/>
                </a:ext>
              </a:extLst>
            </p:cNvPr>
            <p:cNvSpPr/>
            <p:nvPr/>
          </p:nvSpPr>
          <p:spPr>
            <a:xfrm>
              <a:off x="4212697" y="2484119"/>
              <a:ext cx="3713722" cy="371372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대기시간</a:t>
              </a:r>
              <a:endPara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4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감소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BFB1F22-A0C2-43BC-8899-DEC0C8DE5988}"/>
                </a:ext>
              </a:extLst>
            </p:cNvPr>
            <p:cNvSpPr/>
            <p:nvPr/>
          </p:nvSpPr>
          <p:spPr>
            <a:xfrm>
              <a:off x="8301010" y="2484119"/>
              <a:ext cx="3713722" cy="371372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서비스시간</a:t>
              </a:r>
              <a:endParaRPr lang="en-US" altLang="ko-KR" sz="3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3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34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4048805" y="750028"/>
            <a:ext cx="4782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기술을 항상 양면성을 가지고 있다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2" descr="자연 파괴를 경고하는 멋진 아트워크">
            <a:extLst>
              <a:ext uri="{FF2B5EF4-FFF2-40B4-BE49-F238E27FC236}">
                <a16:creationId xmlns:a16="http://schemas.microsoft.com/office/drawing/2014/main" id="{13108562-EAAD-4F8A-AB5A-DE834E52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13" y="1437180"/>
            <a:ext cx="5928774" cy="41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64195-585C-4C5E-8DF8-54D0B08FAE7A}"/>
              </a:ext>
            </a:extLst>
          </p:cNvPr>
          <p:cNvSpPr txBox="1"/>
          <p:nvPr/>
        </p:nvSpPr>
        <p:spPr>
          <a:xfrm>
            <a:off x="1483199" y="5845747"/>
            <a:ext cx="9225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우리는 기술의 발전으로 발생하는 뒷면에 대비하지 않을 이유가 없다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32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4048805" y="750028"/>
            <a:ext cx="4094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키오스크가 놓치고 있는 </a:t>
            </a:r>
            <a:r>
              <a:rPr lang="ko-KR" altLang="en-US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F866854-A24E-441A-B874-C3D55BA0A2DF}"/>
              </a:ext>
            </a:extLst>
          </p:cNvPr>
          <p:cNvGrpSpPr/>
          <p:nvPr/>
        </p:nvGrpSpPr>
        <p:grpSpPr>
          <a:xfrm>
            <a:off x="3543830" y="1700531"/>
            <a:ext cx="5104339" cy="4452731"/>
            <a:chOff x="3965374" y="1995194"/>
            <a:chExt cx="5104339" cy="445273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EA33FD-5F6A-4E2A-9A8E-2803947E418E}"/>
                </a:ext>
              </a:extLst>
            </p:cNvPr>
            <p:cNvGrpSpPr/>
            <p:nvPr/>
          </p:nvGrpSpPr>
          <p:grpSpPr>
            <a:xfrm>
              <a:off x="3965374" y="1995194"/>
              <a:ext cx="5104339" cy="914527"/>
              <a:chOff x="285431" y="1934011"/>
              <a:chExt cx="4572638" cy="81926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9D0B1B6-9733-4033-B85F-4DA30A7E9D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5431" y="1934011"/>
                <a:ext cx="4572638" cy="819264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7BC01DF-A037-4869-909A-D5FAA365E61B}"/>
                  </a:ext>
                </a:extLst>
              </p:cNvPr>
              <p:cNvSpPr/>
              <p:nvPr/>
            </p:nvSpPr>
            <p:spPr>
              <a:xfrm>
                <a:off x="2558642" y="1934011"/>
                <a:ext cx="1359017" cy="2471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B7F9D1A-CDD6-4764-A809-ED5FBDE26BBE}"/>
                </a:ext>
              </a:extLst>
            </p:cNvPr>
            <p:cNvGrpSpPr/>
            <p:nvPr/>
          </p:nvGrpSpPr>
          <p:grpSpPr>
            <a:xfrm>
              <a:off x="3965374" y="5619134"/>
              <a:ext cx="4601217" cy="828791"/>
              <a:chOff x="256852" y="3014604"/>
              <a:chExt cx="4601217" cy="82879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1ACD001-3CA7-4BE6-A985-A2706B563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852" y="3014604"/>
                <a:ext cx="4601217" cy="828791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8E32165-D7EB-4277-A30E-0471265F91A6}"/>
                  </a:ext>
                </a:extLst>
              </p:cNvPr>
              <p:cNvSpPr/>
              <p:nvPr/>
            </p:nvSpPr>
            <p:spPr>
              <a:xfrm>
                <a:off x="285431" y="3181872"/>
                <a:ext cx="3763374" cy="2471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E43398C-4264-481C-977C-11F5DB394D7B}"/>
                </a:ext>
              </a:extLst>
            </p:cNvPr>
            <p:cNvGrpSpPr/>
            <p:nvPr/>
          </p:nvGrpSpPr>
          <p:grpSpPr>
            <a:xfrm>
              <a:off x="3965374" y="3218645"/>
              <a:ext cx="4582164" cy="914528"/>
              <a:chOff x="5842587" y="2464179"/>
              <a:chExt cx="4582164" cy="91452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63E62FA-8CDA-4EC2-B315-EA1B59919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2587" y="2464179"/>
                <a:ext cx="4582164" cy="9145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96DF7A6-0CA4-4140-9506-35F161CBADF4}"/>
                  </a:ext>
                </a:extLst>
              </p:cNvPr>
              <p:cNvSpPr/>
              <p:nvPr/>
            </p:nvSpPr>
            <p:spPr>
              <a:xfrm>
                <a:off x="6686092" y="2484072"/>
                <a:ext cx="1080782" cy="2471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4C986E-B103-4469-BD1D-1C4B93639983}"/>
                </a:ext>
              </a:extLst>
            </p:cNvPr>
            <p:cNvGrpSpPr/>
            <p:nvPr/>
          </p:nvGrpSpPr>
          <p:grpSpPr>
            <a:xfrm>
              <a:off x="3965374" y="4442097"/>
              <a:ext cx="4544059" cy="868113"/>
              <a:chOff x="5899745" y="3525705"/>
              <a:chExt cx="4544059" cy="86811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C453E80-1006-4F41-8F69-9E4A3728A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9745" y="3545975"/>
                <a:ext cx="4544059" cy="847843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ED1167E-6046-4378-B344-399234349352}"/>
                  </a:ext>
                </a:extLst>
              </p:cNvPr>
              <p:cNvSpPr/>
              <p:nvPr/>
            </p:nvSpPr>
            <p:spPr>
              <a:xfrm>
                <a:off x="6712656" y="3525705"/>
                <a:ext cx="1171661" cy="2471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13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5217394" y="750028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단골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가치</a:t>
            </a:r>
          </a:p>
        </p:txBody>
      </p:sp>
      <p:pic>
        <p:nvPicPr>
          <p:cNvPr id="6" name="Picture 4" descr="백종원의 골목식당 : 찌개백반집, 단골손님 취향 모두 기억하는 '정 ...">
            <a:extLst>
              <a:ext uri="{FF2B5EF4-FFF2-40B4-BE49-F238E27FC236}">
                <a16:creationId xmlns:a16="http://schemas.microsoft.com/office/drawing/2014/main" id="{510D8D45-B720-4AAB-BBC0-4291CAC4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60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DC31A2-9AD0-43CF-9095-0027CB53ADE5}"/>
              </a:ext>
            </a:extLst>
          </p:cNvPr>
          <p:cNvSpPr/>
          <p:nvPr/>
        </p:nvSpPr>
        <p:spPr>
          <a:xfrm>
            <a:off x="0" y="0"/>
            <a:ext cx="12192000" cy="44970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0D500-8C2D-4E22-94A4-09E7D6FD0DB6}"/>
              </a:ext>
            </a:extLst>
          </p:cNvPr>
          <p:cNvSpPr txBox="1"/>
          <p:nvPr/>
        </p:nvSpPr>
        <p:spPr>
          <a:xfrm>
            <a:off x="5217394" y="750028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단골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가치</a:t>
            </a:r>
          </a:p>
        </p:txBody>
      </p:sp>
      <p:pic>
        <p:nvPicPr>
          <p:cNvPr id="6" name="Picture 4" descr="백종원의 골목식당 : 찌개백반집, 단골손님 취향 모두 기억하는 '정 ...">
            <a:extLst>
              <a:ext uri="{FF2B5EF4-FFF2-40B4-BE49-F238E27FC236}">
                <a16:creationId xmlns:a16="http://schemas.microsoft.com/office/drawing/2014/main" id="{510D8D45-B720-4AAB-BBC0-4291CAC4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98"/>
            <a:ext cx="12192000" cy="68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BD6A53B-A90D-4EAC-BEF9-9987BF6A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25" y="4578906"/>
            <a:ext cx="1915686" cy="1915686"/>
          </a:xfrm>
          <a:prstGeom prst="rect">
            <a:avLst/>
          </a:prstGeom>
        </p:spPr>
      </p:pic>
      <p:pic>
        <p:nvPicPr>
          <p:cNvPr id="36" name="그림 35" descr="그리기, 표지판, 플레이트, 음식이(가) 표시된 사진&#10;&#10;자동 생성된 설명">
            <a:extLst>
              <a:ext uri="{FF2B5EF4-FFF2-40B4-BE49-F238E27FC236}">
                <a16:creationId xmlns:a16="http://schemas.microsoft.com/office/drawing/2014/main" id="{09CA88D6-C8FF-4B36-A8F6-907F0FB33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64" y="4578906"/>
            <a:ext cx="1915686" cy="191568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0A10FB-3C50-4925-8ABD-F005C920E002}"/>
              </a:ext>
            </a:extLst>
          </p:cNvPr>
          <p:cNvGrpSpPr/>
          <p:nvPr/>
        </p:nvGrpSpPr>
        <p:grpSpPr>
          <a:xfrm>
            <a:off x="529389" y="1425706"/>
            <a:ext cx="11133222" cy="5213684"/>
            <a:chOff x="529390" y="1315453"/>
            <a:chExt cx="11133222" cy="521368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A3393D-218D-446E-BEDB-1BD968DA4AA3}"/>
                </a:ext>
              </a:extLst>
            </p:cNvPr>
            <p:cNvGrpSpPr/>
            <p:nvPr/>
          </p:nvGrpSpPr>
          <p:grpSpPr>
            <a:xfrm>
              <a:off x="529390" y="1315453"/>
              <a:ext cx="5438273" cy="5213684"/>
              <a:chOff x="529390" y="1315453"/>
              <a:chExt cx="5438273" cy="5213684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1AAE01B0-40E7-464C-905E-1AB7B9754AFE}"/>
                  </a:ext>
                </a:extLst>
              </p:cNvPr>
              <p:cNvSpPr/>
              <p:nvPr/>
            </p:nvSpPr>
            <p:spPr>
              <a:xfrm>
                <a:off x="529390" y="1315453"/>
                <a:ext cx="5438273" cy="5213684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CB656E1-CA68-4047-AE7D-FDA3557D5B6C}"/>
                  </a:ext>
                </a:extLst>
              </p:cNvPr>
              <p:cNvGrpSpPr/>
              <p:nvPr/>
            </p:nvGrpSpPr>
            <p:grpSpPr>
              <a:xfrm>
                <a:off x="1037860" y="2057460"/>
                <a:ext cx="2900878" cy="901819"/>
                <a:chOff x="1038426" y="2057460"/>
                <a:chExt cx="2900878" cy="901819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261BB13-9737-4142-9AA0-68E90094D009}"/>
                    </a:ext>
                  </a:extLst>
                </p:cNvPr>
                <p:cNvSpPr txBox="1"/>
                <p:nvPr/>
              </p:nvSpPr>
              <p:spPr>
                <a:xfrm>
                  <a:off x="1038426" y="2057460"/>
                  <a:ext cx="257795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1. </a:t>
                  </a:r>
                  <a:r>
                    <a:rPr lang="ko-KR" altLang="en-US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지속적인 유효 수요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57C3B45-687C-4C11-9DD6-108D6BABBD0D}"/>
                    </a:ext>
                  </a:extLst>
                </p:cNvPr>
                <p:cNvSpPr txBox="1"/>
                <p:nvPr/>
              </p:nvSpPr>
              <p:spPr>
                <a:xfrm>
                  <a:off x="1292426" y="2620725"/>
                  <a:ext cx="26468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20%</a:t>
                  </a:r>
                  <a:r>
                    <a:rPr lang="ko-KR" altLang="en-US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의 고객 </a:t>
                  </a:r>
                  <a:r>
                    <a:rPr lang="en-US" altLang="ko-KR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=</a:t>
                  </a:r>
                  <a:r>
                    <a:rPr lang="ko-KR" altLang="en-US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en-US" altLang="ko-KR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80%</a:t>
                  </a:r>
                  <a:r>
                    <a:rPr lang="ko-KR" altLang="en-US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의 매출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FC35938-BA8A-426A-B7ED-691F4A939912}"/>
                  </a:ext>
                </a:extLst>
              </p:cNvPr>
              <p:cNvGrpSpPr/>
              <p:nvPr/>
            </p:nvGrpSpPr>
            <p:grpSpPr>
              <a:xfrm>
                <a:off x="1037860" y="3434456"/>
                <a:ext cx="2738976" cy="901819"/>
                <a:chOff x="1037860" y="3434456"/>
                <a:chExt cx="2738976" cy="901819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B21FF7E-7FA3-4856-B3ED-FAD7A0DB396C}"/>
                    </a:ext>
                  </a:extLst>
                </p:cNvPr>
                <p:cNvSpPr txBox="1"/>
                <p:nvPr/>
              </p:nvSpPr>
              <p:spPr>
                <a:xfrm>
                  <a:off x="1037860" y="3434456"/>
                  <a:ext cx="204895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2. </a:t>
                  </a:r>
                  <a:r>
                    <a:rPr lang="ko-KR" altLang="en-US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원가절감 효과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60D7331-8986-4936-98BF-D126BD7688D6}"/>
                    </a:ext>
                  </a:extLst>
                </p:cNvPr>
                <p:cNvSpPr txBox="1"/>
                <p:nvPr/>
              </p:nvSpPr>
              <p:spPr>
                <a:xfrm>
                  <a:off x="1291860" y="3997721"/>
                  <a:ext cx="248497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수요의 안정으로 원가절감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50ECCAB-DA52-4022-BB2B-114863CB86F7}"/>
                  </a:ext>
                </a:extLst>
              </p:cNvPr>
              <p:cNvGrpSpPr/>
              <p:nvPr/>
            </p:nvGrpSpPr>
            <p:grpSpPr>
              <a:xfrm>
                <a:off x="1037860" y="4811452"/>
                <a:ext cx="3856268" cy="901819"/>
                <a:chOff x="1037860" y="4811452"/>
                <a:chExt cx="3856268" cy="901819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8B4098-658F-44FB-9128-90A3D598E719}"/>
                    </a:ext>
                  </a:extLst>
                </p:cNvPr>
                <p:cNvSpPr txBox="1"/>
                <p:nvPr/>
              </p:nvSpPr>
              <p:spPr>
                <a:xfrm>
                  <a:off x="1037860" y="4811452"/>
                  <a:ext cx="24657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3. </a:t>
                  </a:r>
                  <a:r>
                    <a:rPr lang="ko-KR" altLang="en-US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유효한 전략 수립 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238584-3591-42BC-95FF-E6C59D69D505}"/>
                    </a:ext>
                  </a:extLst>
                </p:cNvPr>
                <p:cNvSpPr txBox="1"/>
                <p:nvPr/>
              </p:nvSpPr>
              <p:spPr>
                <a:xfrm>
                  <a:off x="1291860" y="5374717"/>
                  <a:ext cx="36022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단골의 피드백으로 효과적인 전략 수립</a:t>
                  </a: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8857B5B-1A5D-4857-9D9A-E1E07E6A56DF}"/>
                </a:ext>
              </a:extLst>
            </p:cNvPr>
            <p:cNvGrpSpPr/>
            <p:nvPr/>
          </p:nvGrpSpPr>
          <p:grpSpPr>
            <a:xfrm>
              <a:off x="6224339" y="1315453"/>
              <a:ext cx="5438273" cy="5213684"/>
              <a:chOff x="6224339" y="1315453"/>
              <a:chExt cx="5438273" cy="5213684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5A932768-2678-48C6-A9E2-6C7A1C3AEB6E}"/>
                  </a:ext>
                </a:extLst>
              </p:cNvPr>
              <p:cNvSpPr/>
              <p:nvPr/>
            </p:nvSpPr>
            <p:spPr>
              <a:xfrm>
                <a:off x="6224339" y="1315453"/>
                <a:ext cx="5438273" cy="5213684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312FBD0-0F10-4B7C-AE63-49BBE447D77F}"/>
                  </a:ext>
                </a:extLst>
              </p:cNvPr>
              <p:cNvGrpSpPr/>
              <p:nvPr/>
            </p:nvGrpSpPr>
            <p:grpSpPr>
              <a:xfrm>
                <a:off x="6693539" y="2052826"/>
                <a:ext cx="2658826" cy="901819"/>
                <a:chOff x="1038426" y="2057460"/>
                <a:chExt cx="2658826" cy="901819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CA77D18-3B03-4687-8AEA-A45A2A78FE67}"/>
                    </a:ext>
                  </a:extLst>
                </p:cNvPr>
                <p:cNvSpPr txBox="1"/>
                <p:nvPr/>
              </p:nvSpPr>
              <p:spPr>
                <a:xfrm>
                  <a:off x="1038426" y="2057460"/>
                  <a:ext cx="233108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1. </a:t>
                  </a:r>
                  <a:r>
                    <a:rPr lang="ko-KR" altLang="en-US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맞춤 서비스 획득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F434E58-5301-43A9-A5D9-8FF088C31AEB}"/>
                    </a:ext>
                  </a:extLst>
                </p:cNvPr>
                <p:cNvSpPr txBox="1"/>
                <p:nvPr/>
              </p:nvSpPr>
              <p:spPr>
                <a:xfrm>
                  <a:off x="1292426" y="2620725"/>
                  <a:ext cx="240482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기호에 맞는 메뉴를 추천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20B3A38-1311-498E-98AE-AA68BF50B5F2}"/>
                  </a:ext>
                </a:extLst>
              </p:cNvPr>
              <p:cNvGrpSpPr/>
              <p:nvPr/>
            </p:nvGrpSpPr>
            <p:grpSpPr>
              <a:xfrm>
                <a:off x="6693539" y="3429822"/>
                <a:ext cx="2624436" cy="901819"/>
                <a:chOff x="1037860" y="3434456"/>
                <a:chExt cx="2624436" cy="901819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A1C7596-E385-4ED9-B228-8BBD6CBF3CFD}"/>
                    </a:ext>
                  </a:extLst>
                </p:cNvPr>
                <p:cNvSpPr txBox="1"/>
                <p:nvPr/>
              </p:nvSpPr>
              <p:spPr>
                <a:xfrm>
                  <a:off x="1037860" y="3434456"/>
                  <a:ext cx="26244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2. </a:t>
                  </a:r>
                  <a:r>
                    <a:rPr lang="ko-KR" altLang="en-US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심리적 만족도 향상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5CC9CF3-E8D5-4678-9BFA-E2AEEF4A6998}"/>
                    </a:ext>
                  </a:extLst>
                </p:cNvPr>
                <p:cNvSpPr txBox="1"/>
                <p:nvPr/>
              </p:nvSpPr>
              <p:spPr>
                <a:xfrm>
                  <a:off x="1291860" y="3997721"/>
                  <a:ext cx="209063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추가적인 만족도 발생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A505B90-7CC0-4AA1-A2E1-041AC32D25A9}"/>
                  </a:ext>
                </a:extLst>
              </p:cNvPr>
              <p:cNvGrpSpPr/>
              <p:nvPr/>
            </p:nvGrpSpPr>
            <p:grpSpPr>
              <a:xfrm>
                <a:off x="6693539" y="4806818"/>
                <a:ext cx="2630848" cy="901819"/>
                <a:chOff x="1037860" y="4811452"/>
                <a:chExt cx="2630848" cy="901819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8599EDB-829A-4F7A-AB6D-68A475B7470B}"/>
                    </a:ext>
                  </a:extLst>
                </p:cNvPr>
                <p:cNvSpPr txBox="1"/>
                <p:nvPr/>
              </p:nvSpPr>
              <p:spPr>
                <a:xfrm>
                  <a:off x="1037860" y="4811452"/>
                  <a:ext cx="26308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3. </a:t>
                  </a:r>
                  <a:r>
                    <a:rPr lang="ko-KR" altLang="en-US" sz="20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서비스 만족도 향상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6ABE1EC-D215-4995-B266-8C23E0BBB483}"/>
                    </a:ext>
                  </a:extLst>
                </p:cNvPr>
                <p:cNvSpPr txBox="1"/>
                <p:nvPr/>
              </p:nvSpPr>
              <p:spPr>
                <a:xfrm>
                  <a:off x="1291860" y="5374717"/>
                  <a:ext cx="16305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만족스러운 한끼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D7C8F8D-EBDB-4FA7-A7EE-CA28A32C6D55}"/>
              </a:ext>
            </a:extLst>
          </p:cNvPr>
          <p:cNvSpPr txBox="1"/>
          <p:nvPr/>
        </p:nvSpPr>
        <p:spPr>
          <a:xfrm>
            <a:off x="918503" y="1259039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생산자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E63E48-781F-4387-BB28-B04BC4A955B6}"/>
              </a:ext>
            </a:extLst>
          </p:cNvPr>
          <p:cNvSpPr txBox="1"/>
          <p:nvPr/>
        </p:nvSpPr>
        <p:spPr>
          <a:xfrm>
            <a:off x="6678301" y="1259039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소비자</a:t>
            </a:r>
          </a:p>
        </p:txBody>
      </p:sp>
    </p:spTree>
    <p:extLst>
      <p:ext uri="{BB962C8B-B14F-4D97-AF65-F5344CB8AC3E}">
        <p14:creationId xmlns:p14="http://schemas.microsoft.com/office/powerpoint/2010/main" val="88124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357</Words>
  <Application>Microsoft Office PowerPoint</Application>
  <PresentationFormat>와이드스크린</PresentationFormat>
  <Paragraphs>108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Arial Rounded MT Bold</vt:lpstr>
      <vt:lpstr>배달의민족 연성</vt:lpstr>
      <vt:lpstr>Arial</vt:lpstr>
      <vt:lpstr>맑은 고딕</vt:lpstr>
      <vt:lpstr>배달의민족 도현</vt:lpstr>
      <vt:lpstr>배달의민족 을지로체 TTF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 kyeongsoo</dc:creator>
  <cp:lastModifiedBy>son kyeongsoo</cp:lastModifiedBy>
  <cp:revision>93</cp:revision>
  <dcterms:created xsi:type="dcterms:W3CDTF">2020-04-26T05:03:33Z</dcterms:created>
  <dcterms:modified xsi:type="dcterms:W3CDTF">2020-04-30T10:22:21Z</dcterms:modified>
</cp:coreProperties>
</file>